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WQx/friT0GNf0n7fDHmqQ9V3p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PCZ1UjYmI&amp;t=185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MCwLHE1Cu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GitmYl6U90&amp;t=3s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esco.org/archives/multimedia/document-1058" TargetMode="External"/><Relationship Id="rId5" Type="http://schemas.openxmlformats.org/officeDocument/2006/relationships/hyperlink" Target="http://null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327" y="1394964"/>
            <a:ext cx="2156208" cy="215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81" y="3828338"/>
            <a:ext cx="2508454" cy="250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6892" y="2686150"/>
            <a:ext cx="2113657" cy="211365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4778996" y="4155996"/>
            <a:ext cx="631137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600"/>
            </a:pPr>
            <a:r>
              <a:rPr lang="en-US" sz="3600" b="1" i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Cultural 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heritage Monuments Analysis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10"/>
          <p:cNvCxnSpPr/>
          <p:nvPr/>
        </p:nvCxnSpPr>
        <p:spPr>
          <a:xfrm>
            <a:off x="827016" y="1724189"/>
            <a:ext cx="1021204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74" name="Google Shape;174;p10"/>
          <p:cNvSpPr txBox="1"/>
          <p:nvPr/>
        </p:nvSpPr>
        <p:spPr>
          <a:xfrm>
            <a:off x="3811815" y="1265701"/>
            <a:ext cx="4413708" cy="53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KINDERGARTEN &amp; PRIMARY SCHOOL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806655" y="2000158"/>
            <a:ext cx="7372671" cy="67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Puzzle Game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(for morphology &amp; architecture)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 rot="-5400000">
            <a:off x="9084377" y="3627343"/>
            <a:ext cx="35400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https://www.thingiverse.com/thing:357444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976685" y="2639424"/>
            <a:ext cx="4822120" cy="301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complete the puzzle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(also at cards’ backside)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recognize the monument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describe its characteristics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discuss the history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TIP: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3D printing integration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Extruded puzzle pieces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 l="18749" t="23320" r="36012" b="16570"/>
          <a:stretch/>
        </p:blipFill>
        <p:spPr>
          <a:xfrm>
            <a:off x="6133514" y="2489935"/>
            <a:ext cx="4324455" cy="323058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/>
          <p:nvPr/>
        </p:nvSpPr>
        <p:spPr>
          <a:xfrm>
            <a:off x="837911" y="1005955"/>
            <a:ext cx="30521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BE5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D5DBE5"/>
                </a:solidFill>
                <a:latin typeface="Arial"/>
                <a:ea typeface="Arial"/>
                <a:cs typeface="Arial"/>
                <a:sym typeface="Arial"/>
              </a:rPr>
              <a:t>ACTIVITY 1</a:t>
            </a:r>
            <a:endParaRPr sz="4000" b="1" i="0" u="none" strike="noStrike" cap="none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11"/>
          <p:cNvCxnSpPr/>
          <p:nvPr/>
        </p:nvCxnSpPr>
        <p:spPr>
          <a:xfrm>
            <a:off x="827016" y="1657929"/>
            <a:ext cx="1021204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85" name="Google Shape;185;p11"/>
          <p:cNvSpPr txBox="1"/>
          <p:nvPr/>
        </p:nvSpPr>
        <p:spPr>
          <a:xfrm>
            <a:off x="3811815" y="1265701"/>
            <a:ext cx="4413708" cy="53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KINDERGARTEN &amp; PRIMARY SCHOOL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500152" y="2246123"/>
            <a:ext cx="10843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learn different building parts of monuments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the file of the façade of the selected monument in Paint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pupils to paint a different building part (e.g. door/windows/dome)</a:t>
            </a:r>
            <a:endParaRPr sz="2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500152" y="1829492"/>
            <a:ext cx="7372671" cy="67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Paint App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(for functionality)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 l="7797" t="2005" r="25094" b="64846"/>
          <a:stretch/>
        </p:blipFill>
        <p:spPr>
          <a:xfrm>
            <a:off x="1110183" y="3354117"/>
            <a:ext cx="2304068" cy="263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 rotWithShape="1">
          <a:blip r:embed="rId4">
            <a:alphaModFix/>
          </a:blip>
          <a:srcRect l="11225" t="68689" r="22700" b="-724"/>
          <a:stretch/>
        </p:blipFill>
        <p:spPr>
          <a:xfrm>
            <a:off x="6916960" y="3474109"/>
            <a:ext cx="2240292" cy="251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5">
            <a:alphaModFix/>
          </a:blip>
          <a:srcRect l="8922" t="36029" r="22364" b="31506"/>
          <a:stretch/>
        </p:blipFill>
        <p:spPr>
          <a:xfrm>
            <a:off x="3963472" y="3474109"/>
            <a:ext cx="2340492" cy="255733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1"/>
          <p:cNvSpPr txBox="1"/>
          <p:nvPr/>
        </p:nvSpPr>
        <p:spPr>
          <a:xfrm>
            <a:off x="9157252" y="5104340"/>
            <a:ext cx="24445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 Moni Monastery, Chios</a:t>
            </a:r>
            <a:endParaRPr sz="2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837911" y="1005955"/>
            <a:ext cx="30521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BE5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D5DBE5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4000" b="1" i="0" u="none" strike="noStrike" cap="none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12"/>
          <p:cNvCxnSpPr/>
          <p:nvPr/>
        </p:nvCxnSpPr>
        <p:spPr>
          <a:xfrm>
            <a:off x="827016" y="1724189"/>
            <a:ext cx="1021204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98" name="Google Shape;198;p12"/>
          <p:cNvSpPr txBox="1"/>
          <p:nvPr/>
        </p:nvSpPr>
        <p:spPr>
          <a:xfrm>
            <a:off x="3811815" y="1265701"/>
            <a:ext cx="4413708" cy="53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KINDERGARTEN &amp; PRIMARY SCHOOL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2"/>
          <p:cNvSpPr txBox="1"/>
          <p:nvPr/>
        </p:nvSpPr>
        <p:spPr>
          <a:xfrm>
            <a:off x="5470444" y="2091261"/>
            <a:ext cx="5123534" cy="67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 Board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(for architecture)</a:t>
            </a:r>
            <a:endParaRPr sz="28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4864100" y="2630938"/>
            <a:ext cx="6388100" cy="301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select a monument from the card pack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discuss the elements of which it consists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print the monument parts on magnetic paper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cut the parts’ outline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compose the monument onto the metallic 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2" descr="Kids Magnetic puzzle early education Box, comes with learning cards. For 3  years old and above | Shopee Malays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9916" y="2151825"/>
            <a:ext cx="3527445" cy="3527445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2" name="Google Shape;202;p12"/>
          <p:cNvSpPr/>
          <p:nvPr/>
        </p:nvSpPr>
        <p:spPr>
          <a:xfrm>
            <a:off x="837911" y="1005955"/>
            <a:ext cx="30521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BE5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D5DBE5"/>
                </a:solidFill>
                <a:latin typeface="Arial"/>
                <a:ea typeface="Arial"/>
                <a:cs typeface="Arial"/>
                <a:sym typeface="Arial"/>
              </a:rPr>
              <a:t>ACTIVITY 3</a:t>
            </a:r>
            <a:endParaRPr sz="4000" b="1" i="0" u="none" strike="noStrike" cap="none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Google Shape;207;p13"/>
          <p:cNvCxnSpPr/>
          <p:nvPr/>
        </p:nvCxnSpPr>
        <p:spPr>
          <a:xfrm>
            <a:off x="827016" y="1606622"/>
            <a:ext cx="1021204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208" name="Google Shape;208;p13"/>
          <p:cNvSpPr txBox="1"/>
          <p:nvPr/>
        </p:nvSpPr>
        <p:spPr>
          <a:xfrm>
            <a:off x="3811815" y="1148134"/>
            <a:ext cx="4413708" cy="53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KINDERGARTEN &amp; PRIMARY SCHOOL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3"/>
          <p:cNvSpPr txBox="1"/>
          <p:nvPr/>
        </p:nvSpPr>
        <p:spPr>
          <a:xfrm>
            <a:off x="953587" y="1680194"/>
            <a:ext cx="8791304" cy="47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3D pens drawings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(for set-up &amp; forms &amp; decoration)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3" descr="Acropolis Plan, Athens (Illustration) - World History Encyclopedia"/>
          <p:cNvPicPr preferRelativeResize="0"/>
          <p:nvPr/>
        </p:nvPicPr>
        <p:blipFill rotWithShape="1">
          <a:blip r:embed="rId3">
            <a:alphaModFix/>
          </a:blip>
          <a:srcRect l="3627" t="12333" r="2760"/>
          <a:stretch/>
        </p:blipFill>
        <p:spPr>
          <a:xfrm>
            <a:off x="282818" y="2116183"/>
            <a:ext cx="4298104" cy="210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 descr="The Parthenon - Athe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7901" y="2038124"/>
            <a:ext cx="3385784" cy="218117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 txBox="1"/>
          <p:nvPr/>
        </p:nvSpPr>
        <p:spPr>
          <a:xfrm>
            <a:off x="983478" y="4466083"/>
            <a:ext cx="1084370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draw the outline and the main elements of monuments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recognize the shapes and discuss about the architectural elements &amp; decoration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Ask pupils to paint a different building part (e.g. Column /metopes /pediment)</a:t>
            </a:r>
            <a:endParaRPr sz="2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3" descr="Parthenon: reconstruction elevation and section | Title: Par… | Flick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8657" y="2021215"/>
            <a:ext cx="3633270" cy="222421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/>
          <p:nvPr/>
        </p:nvSpPr>
        <p:spPr>
          <a:xfrm>
            <a:off x="8438606" y="2299063"/>
            <a:ext cx="2873828" cy="300446"/>
          </a:xfrm>
          <a:prstGeom prst="triangle">
            <a:avLst>
              <a:gd name="adj" fmla="val 50413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8477794" y="2690949"/>
            <a:ext cx="2782389" cy="143691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9966960" y="2899955"/>
            <a:ext cx="143691" cy="90133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837911" y="949683"/>
            <a:ext cx="30521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BE5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D5DBE5"/>
                </a:solidFill>
                <a:latin typeface="Arial"/>
                <a:ea typeface="Arial"/>
                <a:cs typeface="Arial"/>
                <a:sym typeface="Arial"/>
              </a:rPr>
              <a:t>ACTIVITY 4</a:t>
            </a:r>
            <a:endParaRPr sz="4000" b="1" i="0" u="none" strike="noStrike" cap="none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Google Shape;222;p14"/>
          <p:cNvCxnSpPr/>
          <p:nvPr/>
        </p:nvCxnSpPr>
        <p:spPr>
          <a:xfrm>
            <a:off x="827016" y="1606622"/>
            <a:ext cx="1021204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223" name="Google Shape;223;p14"/>
          <p:cNvSpPr txBox="1"/>
          <p:nvPr/>
        </p:nvSpPr>
        <p:spPr>
          <a:xfrm>
            <a:off x="3811815" y="1148134"/>
            <a:ext cx="4413708" cy="53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KINDERGARTEN &amp; PRIMARY SCHOOL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953587" y="1680194"/>
            <a:ext cx="8791304" cy="47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Knowledge Game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(for general analysis)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887417" y="2129947"/>
            <a:ext cx="102813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Separate the students into small  groups (2-4 persons), make them sit in a circle and place in the middle one of the (printed) pictures above/ in case of only 1 teacher avoid separation in groups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922932" y="2869593"/>
            <a:ext cx="4263022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Ask the following questions: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this building?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may work in this?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this building very old/old/new: Why?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Describe the surrounding environment where this building is located. Is it in the jungle? The desert? The mountains?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a video and make a short discussion about the history of each building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9982" y="2812978"/>
            <a:ext cx="2695683" cy="179712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4" descr="Illuminated Colosseum of Rome with … – License image – 70422606 ❘ look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4" descr="Illuminated Colosseum of Rome with … – License image – 70422606 ❘ look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4" descr="Illuminated Colosseum of Rome with … – License image – 70422606 ❘ lookphot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9250" y="2823880"/>
            <a:ext cx="1903742" cy="285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 descr="Οδηγός: Belem - Πληροφορίες για ταξίδια, εκδρομές και αξιοθέατα για το 2022  από το Tripadvisor"/>
          <p:cNvPicPr preferRelativeResize="0"/>
          <p:nvPr/>
        </p:nvPicPr>
        <p:blipFill rotWithShape="1">
          <a:blip r:embed="rId5">
            <a:alphaModFix/>
          </a:blip>
          <a:srcRect b="15478"/>
          <a:stretch/>
        </p:blipFill>
        <p:spPr>
          <a:xfrm>
            <a:off x="8953500" y="4210049"/>
            <a:ext cx="2555875" cy="15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4"/>
          <p:cNvSpPr/>
          <p:nvPr/>
        </p:nvSpPr>
        <p:spPr>
          <a:xfrm>
            <a:off x="837911" y="963751"/>
            <a:ext cx="30521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BE5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D5DBE5"/>
                </a:solidFill>
                <a:latin typeface="Arial"/>
                <a:ea typeface="Arial"/>
                <a:cs typeface="Arial"/>
                <a:sym typeface="Arial"/>
              </a:rPr>
              <a:t>ACTIVITY 5</a:t>
            </a:r>
            <a:endParaRPr sz="4000" b="1" i="0" u="none" strike="noStrike" cap="none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15"/>
          <p:cNvCxnSpPr/>
          <p:nvPr/>
        </p:nvCxnSpPr>
        <p:spPr>
          <a:xfrm>
            <a:off x="827016" y="1797122"/>
            <a:ext cx="1021204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238" name="Google Shape;238;p15"/>
          <p:cNvSpPr txBox="1"/>
          <p:nvPr/>
        </p:nvSpPr>
        <p:spPr>
          <a:xfrm>
            <a:off x="3811815" y="1338634"/>
            <a:ext cx="4413708" cy="53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KINDERGARTEN &amp; PRIMARY SCHOOL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972637" y="2109635"/>
            <a:ext cx="2625636" cy="47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Puzzle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00" y="2753488"/>
            <a:ext cx="3601076" cy="26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9475" y="2684400"/>
            <a:ext cx="2950450" cy="26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7889" y="2654375"/>
            <a:ext cx="3414186" cy="27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5"/>
          <p:cNvSpPr/>
          <p:nvPr/>
        </p:nvSpPr>
        <p:spPr>
          <a:xfrm>
            <a:off x="7516575" y="3990925"/>
            <a:ext cx="725400" cy="24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3727425" y="3990925"/>
            <a:ext cx="725400" cy="24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3161925" y="2054525"/>
            <a:ext cx="7692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en-US" sz="185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https://interacty.me/projects/9dd7.28745e4058d2</a:t>
            </a:r>
            <a:endParaRPr sz="22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837911" y="1076295"/>
            <a:ext cx="30521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BE5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D5DBE5"/>
                </a:solidFill>
                <a:latin typeface="Arial"/>
                <a:ea typeface="Arial"/>
                <a:cs typeface="Arial"/>
                <a:sym typeface="Arial"/>
              </a:rPr>
              <a:t>ACTIVITY 6</a:t>
            </a:r>
            <a:endParaRPr sz="4000" b="1" i="0" u="none" strike="noStrike" cap="none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p16"/>
          <p:cNvCxnSpPr/>
          <p:nvPr/>
        </p:nvCxnSpPr>
        <p:spPr>
          <a:xfrm>
            <a:off x="827016" y="1724189"/>
            <a:ext cx="1021204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252" name="Google Shape;252;p16"/>
          <p:cNvSpPr txBox="1"/>
          <p:nvPr/>
        </p:nvSpPr>
        <p:spPr>
          <a:xfrm>
            <a:off x="3811815" y="1265701"/>
            <a:ext cx="4413708" cy="53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KINDERGARTEN &amp; PRIMARY SCHOOL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6"/>
          <p:cNvSpPr txBox="1"/>
          <p:nvPr/>
        </p:nvSpPr>
        <p:spPr>
          <a:xfrm>
            <a:off x="5264331" y="1863077"/>
            <a:ext cx="4924697" cy="67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Pop-It Toy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(for set-up &amp; forms)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4543093" y="2330838"/>
            <a:ext cx="7607300" cy="38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discuss the basic elements of each monument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print the monuments outline sheets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3D print 2 rectangular pop-it toys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divide pupils into 2 groups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select a monument for each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 to make close-ended questions (with yes or no possible answer)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 to form gradually the monument (if positive answer) using a game die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To recognize first the selected monument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6" descr="The Israeli toymakers who invented the pop-it (and Guess Who?) had a  surprising inspiration - Jewish Telegraphic Agency"/>
          <p:cNvPicPr preferRelativeResize="0"/>
          <p:nvPr/>
        </p:nvPicPr>
        <p:blipFill rotWithShape="1">
          <a:blip r:embed="rId3">
            <a:alphaModFix/>
          </a:blip>
          <a:srcRect l="3734" r="21824"/>
          <a:stretch/>
        </p:blipFill>
        <p:spPr>
          <a:xfrm>
            <a:off x="361757" y="2697171"/>
            <a:ext cx="4097139" cy="305789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/>
          <p:nvPr/>
        </p:nvSpPr>
        <p:spPr>
          <a:xfrm>
            <a:off x="837911" y="1005955"/>
            <a:ext cx="30521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BE5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D5DBE5"/>
                </a:solidFill>
                <a:latin typeface="Arial"/>
                <a:ea typeface="Arial"/>
                <a:cs typeface="Arial"/>
                <a:sym typeface="Arial"/>
              </a:rPr>
              <a:t>ACTIVITY 7</a:t>
            </a:r>
            <a:endParaRPr sz="4000" b="1" i="0" u="none" strike="noStrike" cap="none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 txBox="1"/>
          <p:nvPr/>
        </p:nvSpPr>
        <p:spPr>
          <a:xfrm>
            <a:off x="827016" y="1893549"/>
            <a:ext cx="100397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the selected monuments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17"/>
          <p:cNvCxnSpPr/>
          <p:nvPr/>
        </p:nvCxnSpPr>
        <p:spPr>
          <a:xfrm>
            <a:off x="827016" y="1724189"/>
            <a:ext cx="10212045" cy="0"/>
          </a:xfrm>
          <a:prstGeom prst="straightConnector1">
            <a:avLst/>
          </a:prstGeom>
          <a:noFill/>
          <a:ln w="38100" cap="flat" cmpd="sng">
            <a:solidFill>
              <a:srgbClr val="385623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263" name="Google Shape;263;p17"/>
          <p:cNvSpPr txBox="1"/>
          <p:nvPr/>
        </p:nvSpPr>
        <p:spPr>
          <a:xfrm>
            <a:off x="3811814" y="1265701"/>
            <a:ext cx="5190671" cy="53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KINDERGARTEN &amp; PRIMARY SCHOOL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510851" y="5802121"/>
            <a:ext cx="23276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torre_de_belem</a:t>
            </a:r>
            <a:endParaRPr sz="2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3918583" y="2439888"/>
            <a:ext cx="309215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colosseum.stl.download</a:t>
            </a:r>
            <a:endParaRPr sz="2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9130137" y="4757144"/>
            <a:ext cx="17366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Ruins.stl</a:t>
            </a:r>
            <a:endParaRPr sz="2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7902651" y="5376855"/>
            <a:ext cx="412797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All .stl files at folder “O2_ L.4-5”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7" descr="Εικόνα που περιέχει κοντέινερ, καλάθι, δάπεδο, εσωτερικό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7355" y="3027024"/>
            <a:ext cx="3856630" cy="277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 descr="Εικόνα που περιέχει μπλε, κάδος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41" y="1893549"/>
            <a:ext cx="4362984" cy="277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7" descr="Εικόνα που περιέχει παιχνίδι, μπλε&#10;&#10;Περιγραφή που δημιουργήθηκε αυτόματα"/>
          <p:cNvPicPr preferRelativeResize="0"/>
          <p:nvPr/>
        </p:nvPicPr>
        <p:blipFill rotWithShape="1">
          <a:blip r:embed="rId5">
            <a:alphaModFix/>
          </a:blip>
          <a:srcRect l="20621" r="14258"/>
          <a:stretch/>
        </p:blipFill>
        <p:spPr>
          <a:xfrm>
            <a:off x="354093" y="2418863"/>
            <a:ext cx="2627641" cy="317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7"/>
          <p:cNvSpPr/>
          <p:nvPr/>
        </p:nvSpPr>
        <p:spPr>
          <a:xfrm>
            <a:off x="837911" y="1005955"/>
            <a:ext cx="30521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D08C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A8D08C"/>
                </a:solidFill>
                <a:latin typeface="Arial"/>
                <a:ea typeface="Arial"/>
                <a:cs typeface="Arial"/>
                <a:sym typeface="Arial"/>
              </a:rPr>
              <a:t>PRINT</a:t>
            </a:r>
            <a:endParaRPr sz="4000" b="1" i="0" u="none" strike="noStrike" cap="none">
              <a:solidFill>
                <a:srgbClr val="A8D0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title"/>
          </p:nvPr>
        </p:nvSpPr>
        <p:spPr>
          <a:xfrm>
            <a:off x="827016" y="1149376"/>
            <a:ext cx="7866653" cy="81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Videos</a:t>
            </a:r>
            <a:endParaRPr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8"/>
          <p:cNvCxnSpPr/>
          <p:nvPr/>
        </p:nvCxnSpPr>
        <p:spPr>
          <a:xfrm>
            <a:off x="634644" y="1859290"/>
            <a:ext cx="11067154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278" name="Google Shape;278;p18"/>
          <p:cNvSpPr/>
          <p:nvPr/>
        </p:nvSpPr>
        <p:spPr>
          <a:xfrm>
            <a:off x="1216640" y="2512813"/>
            <a:ext cx="10030479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https://www.youtube.com/watch?v=PWPCZ1UjYmI&amp;t=185s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https://www.youtube.com/watch?v=aMCwLHE1Cuw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27016" y="1149376"/>
            <a:ext cx="7866653" cy="81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93;p2"/>
          <p:cNvCxnSpPr/>
          <p:nvPr/>
        </p:nvCxnSpPr>
        <p:spPr>
          <a:xfrm>
            <a:off x="634644" y="1859290"/>
            <a:ext cx="11067154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1033671" y="2266123"/>
            <a:ext cx="10005390" cy="3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Learning Objective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Definition of Monument’s Analysis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Selected Monuments of Greece, Italy &amp; Portugal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Points to Remember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Activities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Videos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827016" y="1149376"/>
            <a:ext cx="7866653" cy="81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Learning Objective</a:t>
            </a:r>
            <a:endParaRPr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3"/>
          <p:cNvCxnSpPr/>
          <p:nvPr/>
        </p:nvCxnSpPr>
        <p:spPr>
          <a:xfrm>
            <a:off x="634644" y="1859290"/>
            <a:ext cx="11067154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1033671" y="2095546"/>
            <a:ext cx="10005390" cy="361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At the end of this course, students will get to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Know which are the factors that define the precious value of a monument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Learn when and why famous monuments were created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They will be able to: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Compare different types of monuments of their region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Describe characteristic monuments of their region (6-11)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Understand the role some key monuments played in their region’s history (6-11)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827016" y="764020"/>
            <a:ext cx="108747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Definition of Monument’s Analysis</a:t>
            </a:r>
            <a:endParaRPr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4"/>
          <p:cNvCxnSpPr/>
          <p:nvPr/>
        </p:nvCxnSpPr>
        <p:spPr>
          <a:xfrm>
            <a:off x="634644" y="1473934"/>
            <a:ext cx="11067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08" name="Google Shape;108;p4"/>
          <p:cNvSpPr/>
          <p:nvPr/>
        </p:nvSpPr>
        <p:spPr>
          <a:xfrm>
            <a:off x="840377" y="1651675"/>
            <a:ext cx="10759500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of major historic/cultural events over time</a:t>
            </a:r>
            <a:endParaRPr sz="2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History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Function-users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Context 🡪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location, relation with other buildings, relation with the sea/river/mountain etc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Architectural features 🡪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columns, walls, doors, roof etc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 🡪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shapes of elements</a:t>
            </a:r>
            <a:endParaRPr sz="2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Set-up 🡪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spaces of the building, like stoa, pronaos, naos</a:t>
            </a:r>
            <a:endParaRPr sz="2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Decoration 🡪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location/form/theme</a:t>
            </a:r>
            <a:endParaRPr sz="2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Meaning/values/symbolism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744583" y="5212079"/>
            <a:ext cx="10986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https://artsandculture.google.com/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🡪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for Belem Tower, Colosseum and Acropolis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1023902" y="5138206"/>
            <a:ext cx="10463349" cy="64008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5"/>
          <p:cNvCxnSpPr/>
          <p:nvPr/>
        </p:nvCxnSpPr>
        <p:spPr>
          <a:xfrm>
            <a:off x="634644" y="1663912"/>
            <a:ext cx="11067154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827016" y="992620"/>
            <a:ext cx="10874782" cy="81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Definition of Monument’s Analysis</a:t>
            </a:r>
            <a:endParaRPr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5"/>
          <p:cNvGrpSpPr/>
          <p:nvPr/>
        </p:nvGrpSpPr>
        <p:grpSpPr>
          <a:xfrm>
            <a:off x="1087424" y="1893332"/>
            <a:ext cx="10258731" cy="4505885"/>
            <a:chOff x="1101939" y="1777220"/>
            <a:chExt cx="10258731" cy="4505885"/>
          </a:xfrm>
        </p:grpSpPr>
        <p:sp>
          <p:nvSpPr>
            <p:cNvPr id="118" name="Google Shape;118;p5"/>
            <p:cNvSpPr/>
            <p:nvPr/>
          </p:nvSpPr>
          <p:spPr>
            <a:xfrm>
              <a:off x="1554480" y="1789608"/>
              <a:ext cx="8856617" cy="449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Which monument is this?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When and who created this monument?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What is it?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What did its purpose seem to be?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Where is it?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What is around it?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What does it look like? 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Which are the main elements that make the building important?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What story does the monument tell us?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goals might this monument reflect?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" name="Google Shape;119;p5"/>
            <p:cNvGrpSpPr/>
            <p:nvPr/>
          </p:nvGrpSpPr>
          <p:grpSpPr>
            <a:xfrm>
              <a:off x="1101939" y="1777220"/>
              <a:ext cx="10258731" cy="3671858"/>
              <a:chOff x="1101939" y="1777220"/>
              <a:chExt cx="10258731" cy="3671858"/>
            </a:xfrm>
          </p:grpSpPr>
          <p:cxnSp>
            <p:nvCxnSpPr>
              <p:cNvPr id="120" name="Google Shape;120;p5"/>
              <p:cNvCxnSpPr/>
              <p:nvPr/>
            </p:nvCxnSpPr>
            <p:spPr>
              <a:xfrm>
                <a:off x="1619794" y="2853731"/>
                <a:ext cx="8268789" cy="15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1619794" y="3509510"/>
                <a:ext cx="8268789" cy="15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1619794" y="4191268"/>
                <a:ext cx="8268789" cy="15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1619794" y="4915318"/>
                <a:ext cx="8268789" cy="15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0000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4" name="Google Shape;124;p5"/>
              <p:cNvSpPr/>
              <p:nvPr/>
            </p:nvSpPr>
            <p:spPr>
              <a:xfrm>
                <a:off x="7106196" y="2338254"/>
                <a:ext cx="2481942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History</a:t>
                </a:r>
                <a:endParaRPr sz="22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7106196" y="2988688"/>
                <a:ext cx="2481942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Function</a:t>
                </a:r>
                <a:endParaRPr sz="22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7106196" y="3619761"/>
                <a:ext cx="2481942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Context</a:t>
                </a:r>
                <a:endParaRPr sz="2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8878728" y="4191268"/>
                <a:ext cx="2481942" cy="769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Form &amp; Architecture</a:t>
                </a:r>
                <a:endParaRPr sz="2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7246873" y="5018191"/>
                <a:ext cx="2481942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Symbolism</a:t>
                </a:r>
                <a:endParaRPr sz="2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1101939" y="1777220"/>
                <a:ext cx="68199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just" rtl="0">
                  <a:lnSpc>
                    <a:spcPct val="13636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analyze a monument reply to the following questions: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t="16771" b="15170"/>
          <a:stretch/>
        </p:blipFill>
        <p:spPr>
          <a:xfrm>
            <a:off x="1549065" y="2699387"/>
            <a:ext cx="1025113" cy="69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 descr="Daily lives of ancient Greeks revealed in Acropolis museum&amp;#39;s huge  archaeological dig | Greece | The Guardi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4169" y="1008335"/>
            <a:ext cx="7669077" cy="460144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836025" y="3554104"/>
            <a:ext cx="248194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Acropolis,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Athens</a:t>
            </a:r>
            <a:endParaRPr sz="2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3631474" y="5600840"/>
            <a:ext cx="764177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https://www.theguardian.com/world/2019/jun/08/acropolis-museum-archaeology-daily-lives-ancient-greeks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631075" y="1251867"/>
            <a:ext cx="2752207" cy="139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Selected </a:t>
            </a:r>
            <a:b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Monument </a:t>
            </a:r>
            <a:b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Greece</a:t>
            </a:r>
            <a:endParaRPr sz="36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513462" y="4665245"/>
            <a:ext cx="28698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https://www.youtube.com/watch?v=aGitmYl6U90&amp;t=3s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757647" y="3685737"/>
            <a:ext cx="248194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Colosseum,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Rome</a:t>
            </a:r>
            <a:endParaRPr sz="2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552697" y="1397568"/>
            <a:ext cx="2752207" cy="139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Selected </a:t>
            </a:r>
            <a:b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Monument </a:t>
            </a:r>
            <a:b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Italy</a:t>
            </a:r>
            <a:endParaRPr sz="36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208" y="2804544"/>
            <a:ext cx="860502" cy="86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 descr="Rome - The Colosseum and the Arch of Constantine | Britannic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6159" y="1051558"/>
            <a:ext cx="8093168" cy="455240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/>
          <p:nvPr/>
        </p:nvSpPr>
        <p:spPr>
          <a:xfrm>
            <a:off x="4079965" y="5640029"/>
            <a:ext cx="609600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https://www.britannica.com/place/Rome/The-Colosseum-and-the-Arch-of-Constantine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769262" y="4684541"/>
            <a:ext cx="225529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</a:t>
            </a: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www.unesco.org/archives/multimedia/document-1058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332414" y="3799286"/>
            <a:ext cx="248194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Belem Tower,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Lisbon</a:t>
            </a:r>
            <a:endParaRPr sz="2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1127464" y="1567387"/>
            <a:ext cx="2752207" cy="139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Selected </a:t>
            </a:r>
            <a:b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Monument </a:t>
            </a:r>
            <a:b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Portugal</a:t>
            </a:r>
            <a:endParaRPr sz="36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8164" y="2905822"/>
            <a:ext cx="860502" cy="86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 descr="https://upload.wikimedia.org/wikipedia/commons/thumb/c/c0/Bel%C3%A9m_Tower_-_Lisbon_%28cropped%29.jpg/800px-Bel%C3%A9m_Tower_-_Lisbon_%28cropped%2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7297" y="1011435"/>
            <a:ext cx="6168486" cy="461865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3191691" y="5626968"/>
            <a:ext cx="806849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https://en.wikipedia.org/wiki/Bel%C3%A9m_(Lisbon)#/media/File:Bel%C3%A9m_Tower_-_Lisbon_(cropped).jpg</a:t>
            </a:r>
            <a:endParaRPr sz="13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964450" y="4753401"/>
            <a:ext cx="3078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https://www.youtube.com/watch?v=uD6igDRWpVo</a:t>
            </a:r>
            <a:endParaRPr sz="18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9"/>
          <p:cNvCxnSpPr/>
          <p:nvPr/>
        </p:nvCxnSpPr>
        <p:spPr>
          <a:xfrm>
            <a:off x="634644" y="1663912"/>
            <a:ext cx="11067154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65" name="Google Shape;165;p9"/>
          <p:cNvSpPr/>
          <p:nvPr/>
        </p:nvSpPr>
        <p:spPr>
          <a:xfrm>
            <a:off x="927842" y="2724819"/>
            <a:ext cx="516835" cy="3180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827016" y="914242"/>
            <a:ext cx="7866653" cy="8167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REMEMBER</a:t>
            </a:r>
            <a:endParaRPr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1658983" y="2390499"/>
            <a:ext cx="8856617" cy="201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Τo understand and appreciate a monument I must first be able to read its history in its individual elements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factors that characterize each monument refer to its history, functionality, morphology, environment, decoration and symbolism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940905" y="3780063"/>
            <a:ext cx="516835" cy="3180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Widescreen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Θέμα του Office</vt:lpstr>
      <vt:lpstr>PowerPoint Presentation</vt:lpstr>
      <vt:lpstr>Outline</vt:lpstr>
      <vt:lpstr>Learning Objective</vt:lpstr>
      <vt:lpstr>Definition of Monument’s Analysis</vt:lpstr>
      <vt:lpstr>Definition of Monument’s Analysis</vt:lpstr>
      <vt:lpstr>Selected  Monument  for Greece</vt:lpstr>
      <vt:lpstr>Selected  Monument  for Italy</vt:lpstr>
      <vt:lpstr>Selected  Monument  for Portugal</vt:lpstr>
      <vt:lpstr>REMEMBER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Koltsaki</dc:creator>
  <cp:lastModifiedBy>Kadrefi Athanasia</cp:lastModifiedBy>
  <cp:revision>1</cp:revision>
  <dcterms:created xsi:type="dcterms:W3CDTF">2022-01-19T08:15:48Z</dcterms:created>
  <dcterms:modified xsi:type="dcterms:W3CDTF">2023-11-28T15:20:51Z</dcterms:modified>
</cp:coreProperties>
</file>